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5" r:id="rId2"/>
    <p:sldId id="312" r:id="rId3"/>
    <p:sldId id="339" r:id="rId4"/>
    <p:sldId id="301" r:id="rId5"/>
    <p:sldId id="311" r:id="rId6"/>
    <p:sldId id="314" r:id="rId7"/>
    <p:sldId id="31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D8412C-DD43-420E-A999-2660A0A0A6FD}">
          <p14:sldIdLst>
            <p14:sldId id="265"/>
            <p14:sldId id="312"/>
            <p14:sldId id="339"/>
            <p14:sldId id="301"/>
            <p14:sldId id="311"/>
            <p14:sldId id="314"/>
            <p14:sldId id="313"/>
          </p14:sldIdLst>
        </p14:section>
        <p14:section name="Data Quality Issues" id="{CFEB9824-4BEA-4BB0-8855-6766F5A5F79D}">
          <p14:sldIdLst/>
        </p14:section>
        <p14:section name="Image pre-processing" id="{8DBDF695-74A0-493F-A404-83304BDF2BDD}">
          <p14:sldIdLst/>
        </p14:section>
        <p14:section name="Convolution" id="{109355F6-51FA-4A9C-A90C-D0109AFACC0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 Benge" initials="CB" lastIdx="3" clrIdx="0">
    <p:extLst>
      <p:ext uri="{19B8F6BF-5375-455C-9EA6-DF929625EA0E}">
        <p15:presenceInfo xmlns:p15="http://schemas.microsoft.com/office/powerpoint/2012/main" userId="9bdf688d65c6f4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324"/>
    <a:srgbClr val="4762B7"/>
    <a:srgbClr val="1B2545"/>
    <a:srgbClr val="233059"/>
    <a:srgbClr val="0070C0"/>
    <a:srgbClr val="234B63"/>
    <a:srgbClr val="FF0000"/>
    <a:srgbClr val="293869"/>
    <a:srgbClr val="59C0E5"/>
    <a:srgbClr val="BAD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49" autoAdjust="0"/>
  </p:normalViewPr>
  <p:slideViewPr>
    <p:cSldViewPr snapToGrid="0">
      <p:cViewPr varScale="1">
        <p:scale>
          <a:sx n="145" d="100"/>
          <a:sy n="145" d="100"/>
        </p:scale>
        <p:origin x="87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Image</c:v>
                </c:pt>
                <c:pt idx="1">
                  <c:v>Masks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1000</c:v>
                </c:pt>
                <c:pt idx="1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0B-4FE6-BBCD-7D543CB71B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Augmentation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Image</c:v>
                </c:pt>
                <c:pt idx="1">
                  <c:v>Masks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15000</c:v>
                </c:pt>
                <c:pt idx="1">
                  <c:v>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0B-4FE6-BBCD-7D543CB7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95448736"/>
        <c:axId val="803125712"/>
      </c:barChart>
      <c:catAx>
        <c:axId val="79544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3125712"/>
        <c:crosses val="autoZero"/>
        <c:auto val="1"/>
        <c:lblAlgn val="ctr"/>
        <c:lblOffset val="100"/>
        <c:noMultiLvlLbl val="0"/>
      </c:catAx>
      <c:valAx>
        <c:axId val="8031257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9544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5B10F-B7FE-43EE-BC8D-82C5DE902679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06786-470A-4E5B-9064-75B4FBCE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2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0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2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87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7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0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3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06786-470A-4E5B-9064-75B4FBCE65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0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423" y="2158683"/>
            <a:ext cx="10441577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423" y="4638358"/>
            <a:ext cx="1044157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5775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5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68" y="0"/>
            <a:ext cx="10908632" cy="1325563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0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9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585990"/>
            <a:ext cx="2743200" cy="135485"/>
          </a:xfrm>
          <a:prstGeom prst="rect">
            <a:avLst/>
          </a:prstGeom>
        </p:spPr>
        <p:txBody>
          <a:bodyPr/>
          <a:lstStyle/>
          <a:p>
            <a:fld id="{65D6BD22-ADC3-4669-9692-D11DCA7527CB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589579"/>
            <a:ext cx="4114800" cy="1318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589579"/>
            <a:ext cx="2743200" cy="131896"/>
          </a:xfrm>
          <a:prstGeom prst="rect">
            <a:avLst/>
          </a:prstGeom>
        </p:spPr>
        <p:txBody>
          <a:bodyPr/>
          <a:lstStyle/>
          <a:p>
            <a:fld id="{9D2D56F5-0183-4743-9C21-2A516CCEA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0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64" y="0"/>
            <a:ext cx="11655839" cy="709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263" y="1168072"/>
            <a:ext cx="11655839" cy="500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990D8-47CC-466B-968E-59DF5574CBE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253241"/>
              </a:clrFrom>
              <a:clrTo>
                <a:srgbClr val="25324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10386" y="6322466"/>
            <a:ext cx="576986" cy="3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95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101B5-AEF8-42E3-A1D9-55EA71A6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979" y="2219642"/>
            <a:ext cx="12191999" cy="2930769"/>
          </a:xfrm>
          <a:prstGeom prst="rect">
            <a:avLst/>
          </a:prstGeom>
          <a:solidFill>
            <a:srgbClr val="1B2545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0915" y="2240516"/>
            <a:ext cx="9191108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Finding Cures Faster –</a:t>
            </a:r>
            <a:br>
              <a:rPr lang="en-US" dirty="0"/>
            </a:br>
            <a:r>
              <a:rPr lang="en-US" dirty="0"/>
              <a:t>Nuclei Detection with Deep Neural Networks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0915" y="4638358"/>
            <a:ext cx="9118333" cy="655932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Leveraging cloud-based machine learning at-scale on AWS</a:t>
            </a:r>
          </a:p>
        </p:txBody>
      </p:sp>
    </p:spTree>
    <p:extLst>
      <p:ext uri="{BB962C8B-B14F-4D97-AF65-F5344CB8AC3E}">
        <p14:creationId xmlns:p14="http://schemas.microsoft.com/office/powerpoint/2010/main" val="33075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FEF3-85BC-4C78-BB01-FE97D584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27" y="164461"/>
            <a:ext cx="5427645" cy="1374889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Why does it take 10 years to bring a cure or treatment to market?</a:t>
            </a:r>
          </a:p>
        </p:txBody>
      </p:sp>
      <p:pic>
        <p:nvPicPr>
          <p:cNvPr id="4" name="Picture 3" descr="A picture containing cup, table&#10;&#10;Description generated with high confidence">
            <a:extLst>
              <a:ext uri="{FF2B5EF4-FFF2-40B4-BE49-F238E27FC236}">
                <a16:creationId xmlns:a16="http://schemas.microsoft.com/office/drawing/2014/main" id="{DC417C39-D058-4FD2-95E4-0158AEE487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r="23337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A1764-FBAA-4113-8692-91C93C4FFF3E}"/>
              </a:ext>
            </a:extLst>
          </p:cNvPr>
          <p:cNvSpPr/>
          <p:nvPr/>
        </p:nvSpPr>
        <p:spPr>
          <a:xfrm>
            <a:off x="341627" y="3290883"/>
            <a:ext cx="10051002" cy="220060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“</a:t>
            </a:r>
            <a:r>
              <a:rPr lang="en-US" sz="2800" dirty="0">
                <a:solidFill>
                  <a:srgbClr val="C00000"/>
                </a:solidFill>
              </a:rPr>
              <a:t>Imagine speeding up research for almost every disease, from lung cancer and heart disease to rare disorders</a:t>
            </a:r>
            <a:r>
              <a:rPr lang="en-US" sz="2800" dirty="0"/>
              <a:t>.  The 2018 Data Science Bowl offers our most ambitious mission yet:  create an algorithm to automate nucleus detection and unlock faster cures.” 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- Dr. Anne E. Carpenter, Broad Institute of MIT and Harvard.</a:t>
            </a:r>
          </a:p>
        </p:txBody>
      </p:sp>
    </p:spTree>
    <p:extLst>
      <p:ext uri="{BB962C8B-B14F-4D97-AF65-F5344CB8AC3E}">
        <p14:creationId xmlns:p14="http://schemas.microsoft.com/office/powerpoint/2010/main" val="44142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6DB524-EE0E-47A1-A005-63DE45EF8EEB}"/>
              </a:ext>
            </a:extLst>
          </p:cNvPr>
          <p:cNvGrpSpPr/>
          <p:nvPr/>
        </p:nvGrpSpPr>
        <p:grpSpPr>
          <a:xfrm>
            <a:off x="362156" y="668147"/>
            <a:ext cx="11248335" cy="5318836"/>
            <a:chOff x="328786" y="661473"/>
            <a:chExt cx="11248335" cy="53188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BD4D45-5CBD-48CE-8753-D2FECB7C4747}"/>
                </a:ext>
              </a:extLst>
            </p:cNvPr>
            <p:cNvGrpSpPr/>
            <p:nvPr/>
          </p:nvGrpSpPr>
          <p:grpSpPr>
            <a:xfrm>
              <a:off x="328786" y="661473"/>
              <a:ext cx="5157613" cy="5200773"/>
              <a:chOff x="328786" y="661473"/>
              <a:chExt cx="5157613" cy="520077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8CFF76A-387B-467E-A22B-FBEE9CD79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28786" y="661473"/>
                <a:ext cx="5157613" cy="5200773"/>
              </a:xfrm>
              <a:prstGeom prst="rect">
                <a:avLst/>
              </a:prstGeom>
            </p:spPr>
          </p:pic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14197E4F-8F82-4F65-9F03-3EA09C0198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120" y="765161"/>
                <a:ext cx="4712164" cy="589753"/>
              </a:xfrm>
              <a:prstGeom prst="rect">
                <a:avLst/>
              </a:prstGeom>
            </p:spPr>
            <p:txBody>
              <a:bodyPr anchor="t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kern="1200">
                    <a:solidFill>
                      <a:schemeClr val="bg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defRPr>
                </a:lvl1pPr>
              </a:lstStyle>
              <a:p>
                <a:pPr algn="ctr"/>
                <a:r>
                  <a:rPr lang="en-US" dirty="0"/>
                  <a:t>Unlabeled (source)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AE626B-E55C-42BD-8A42-6F3A647EAFC4}"/>
                </a:ext>
              </a:extLst>
            </p:cNvPr>
            <p:cNvGrpSpPr/>
            <p:nvPr/>
          </p:nvGrpSpPr>
          <p:grpSpPr>
            <a:xfrm>
              <a:off x="6156218" y="661473"/>
              <a:ext cx="5420903" cy="5318836"/>
              <a:chOff x="6156218" y="661473"/>
              <a:chExt cx="5420903" cy="531883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F2A41B8-B0FD-4494-A317-33065F129B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56218" y="661473"/>
                <a:ext cx="5420903" cy="5318836"/>
              </a:xfrm>
              <a:prstGeom prst="rect">
                <a:avLst/>
              </a:prstGeom>
            </p:spPr>
          </p:pic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3DE18925-6957-499F-A8DA-4B6C47878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1057" y="765161"/>
                <a:ext cx="4752210" cy="589753"/>
              </a:xfrm>
              <a:prstGeom prst="rect">
                <a:avLst/>
              </a:prstGeom>
            </p:spPr>
            <p:txBody>
              <a:bodyPr anchor="t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kern="1200">
                    <a:solidFill>
                      <a:schemeClr val="bg1"/>
                    </a:solidFill>
                    <a:latin typeface="Segoe UI Light" panose="020B0502040204020203" pitchFamily="34" charset="0"/>
                    <a:ea typeface="+mj-ea"/>
                    <a:cs typeface="Segoe UI Light" panose="020B0502040204020203" pitchFamily="34" charset="0"/>
                  </a:defRPr>
                </a:lvl1pPr>
              </a:lstStyle>
              <a:p>
                <a:pPr algn="ctr"/>
                <a:r>
                  <a:rPr lang="en-US" dirty="0"/>
                  <a:t>Segmented &amp; annotated</a:t>
                </a:r>
              </a:p>
            </p:txBody>
          </p:sp>
        </p:grp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532AF0-AB2A-4B53-8E06-A6A8B54E11CA}"/>
              </a:ext>
            </a:extLst>
          </p:cNvPr>
          <p:cNvSpPr/>
          <p:nvPr/>
        </p:nvSpPr>
        <p:spPr>
          <a:xfrm>
            <a:off x="5579842" y="3010178"/>
            <a:ext cx="927749" cy="774237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76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9863"/>
          </a:xfrm>
          <a:solidFill>
            <a:srgbClr val="1B2545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do we start?  With the source data, of course…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625F337-6B9D-4011-B039-8398D2FB535F}"/>
              </a:ext>
            </a:extLst>
          </p:cNvPr>
          <p:cNvSpPr/>
          <p:nvPr/>
        </p:nvSpPr>
        <p:spPr>
          <a:xfrm>
            <a:off x="0" y="3509320"/>
            <a:ext cx="11298803" cy="3348680"/>
          </a:xfrm>
          <a:prstGeom prst="rtTriangle">
            <a:avLst/>
          </a:prstGeom>
          <a:solidFill>
            <a:srgbClr val="1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spc="-50" dirty="0">
                <a:solidFill>
                  <a:srgbClr val="FFFFFF"/>
                </a:solidFill>
              </a:rPr>
              <a:t>Variety of nuclei shapes, microscopy techniques, and other imaging issues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spc="-50" dirty="0">
                <a:solidFill>
                  <a:srgbClr val="FFFFFF"/>
                </a:solidFill>
              </a:rPr>
              <a:t>Mask issues:  some missing, some false-positives, overlapping / blending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spc="-50" dirty="0">
                <a:solidFill>
                  <a:srgbClr val="FFFFFF"/>
                </a:solidFill>
              </a:rPr>
              <a:t>Cell apoptosis, blebbing and karyorrhexis (fragmentation of nuclei)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spc="-50" dirty="0">
                <a:solidFill>
                  <a:srgbClr val="FFFFFF"/>
                </a:solidFill>
              </a:rPr>
              <a:t>Only 670 source images provided; augmentation required!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spc="-50" dirty="0">
                <a:solidFill>
                  <a:srgbClr val="FFFFFF"/>
                </a:solidFill>
              </a:rPr>
              <a:t>Compute demands for imaging and deep neural-networks are </a:t>
            </a:r>
            <a:r>
              <a:rPr lang="en-US" sz="1400" b="1" u="sng" spc="-50" dirty="0">
                <a:solidFill>
                  <a:srgbClr val="FFFFFF"/>
                </a:solidFill>
              </a:rPr>
              <a:t>significant</a:t>
            </a:r>
            <a:r>
              <a:rPr lang="en-US" sz="1400" spc="-50" dirty="0">
                <a:solidFill>
                  <a:srgbClr val="FFFFFF"/>
                </a:solidFill>
              </a:rPr>
              <a:t>.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spc="-50" dirty="0">
                <a:solidFill>
                  <a:srgbClr val="FFFFFF"/>
                </a:solidFill>
              </a:rPr>
              <a:t>And more…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83AAD-F6AE-4E04-B2F3-D3C4F96C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6" y="743046"/>
            <a:ext cx="3655904" cy="249362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D1AD9-2E7F-4446-8BE2-5D4EBDD8F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831" y="876267"/>
            <a:ext cx="2957822" cy="36797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FFFEC-F0A8-4B56-84D8-7C706EE79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772" y="1878072"/>
            <a:ext cx="3331713" cy="342397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CAF0AA-D768-49C3-BB99-209382070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318" y="854945"/>
            <a:ext cx="2716275" cy="2046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23811-DF3A-4CF8-84F1-BB6AD0912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318" y="3703761"/>
            <a:ext cx="3055894" cy="244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186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rrow: Down 58">
            <a:extLst>
              <a:ext uri="{FF2B5EF4-FFF2-40B4-BE49-F238E27FC236}">
                <a16:creationId xmlns:a16="http://schemas.microsoft.com/office/drawing/2014/main" id="{AFF4F1AC-7DA8-456F-86DE-F31CD54F8CF9}"/>
              </a:ext>
            </a:extLst>
          </p:cNvPr>
          <p:cNvSpPr/>
          <p:nvPr/>
        </p:nvSpPr>
        <p:spPr>
          <a:xfrm>
            <a:off x="1473955" y="2498157"/>
            <a:ext cx="193292" cy="20064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91D9523E-8833-46BC-896F-BE95D4342BA7}"/>
              </a:ext>
            </a:extLst>
          </p:cNvPr>
          <p:cNvSpPr/>
          <p:nvPr/>
        </p:nvSpPr>
        <p:spPr>
          <a:xfrm rot="10800000">
            <a:off x="10150957" y="2498157"/>
            <a:ext cx="193292" cy="20064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E3A7B6CA-6023-4AB5-8256-0CFEACF1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9863"/>
          </a:xfrm>
          <a:solidFill>
            <a:srgbClr val="1B2545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price of admission:  convolutional neural networks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C877598-B7FE-41A1-9332-5C0381FAA883}"/>
              </a:ext>
            </a:extLst>
          </p:cNvPr>
          <p:cNvSpPr txBox="1"/>
          <p:nvPr/>
        </p:nvSpPr>
        <p:spPr>
          <a:xfrm>
            <a:off x="3062218" y="5009140"/>
            <a:ext cx="307777" cy="8281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32 x 32 x 64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2887E6-47D8-462B-AD7C-2A1C13867BFB}"/>
              </a:ext>
            </a:extLst>
          </p:cNvPr>
          <p:cNvSpPr txBox="1"/>
          <p:nvPr/>
        </p:nvSpPr>
        <p:spPr>
          <a:xfrm>
            <a:off x="4995827" y="6393289"/>
            <a:ext cx="307777" cy="4217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 x 16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435EE72-DE6B-4AFA-B46A-824778CE32F3}"/>
              </a:ext>
            </a:extLst>
          </p:cNvPr>
          <p:cNvSpPr txBox="1"/>
          <p:nvPr/>
        </p:nvSpPr>
        <p:spPr>
          <a:xfrm>
            <a:off x="6026088" y="6393288"/>
            <a:ext cx="307777" cy="4217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16 x 16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1DC3029-7AB1-4F5D-827D-E02AE28B0CF0}"/>
              </a:ext>
            </a:extLst>
          </p:cNvPr>
          <p:cNvSpPr txBox="1"/>
          <p:nvPr/>
        </p:nvSpPr>
        <p:spPr>
          <a:xfrm>
            <a:off x="8334534" y="5001900"/>
            <a:ext cx="307777" cy="8281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32 x 32 x 128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A9A7EC5-B8B5-450D-925B-6BBA0C110166}"/>
              </a:ext>
            </a:extLst>
          </p:cNvPr>
          <p:cNvSpPr txBox="1"/>
          <p:nvPr/>
        </p:nvSpPr>
        <p:spPr>
          <a:xfrm>
            <a:off x="10085805" y="746673"/>
            <a:ext cx="306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32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6CF364F-305E-4C18-B38E-2466A9DD26CB}"/>
              </a:ext>
            </a:extLst>
          </p:cNvPr>
          <p:cNvGrpSpPr/>
          <p:nvPr/>
        </p:nvGrpSpPr>
        <p:grpSpPr>
          <a:xfrm>
            <a:off x="651087" y="953871"/>
            <a:ext cx="10680685" cy="5511429"/>
            <a:chOff x="651087" y="953871"/>
            <a:chExt cx="10680685" cy="551142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9B65D3B-C620-421C-93C0-4EDF69C4D87B}"/>
                </a:ext>
              </a:extLst>
            </p:cNvPr>
            <p:cNvSpPr txBox="1"/>
            <p:nvPr/>
          </p:nvSpPr>
          <p:spPr>
            <a:xfrm>
              <a:off x="2444532" y="4203608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 x 64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D5D1C2-C33D-422D-BD20-FF8D3B9BA065}"/>
                </a:ext>
              </a:extLst>
            </p:cNvPr>
            <p:cNvSpPr/>
            <p:nvPr/>
          </p:nvSpPr>
          <p:spPr>
            <a:xfrm>
              <a:off x="883706" y="953873"/>
              <a:ext cx="45719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38ABC8-DF39-4ECC-B159-451A9C8BC043}"/>
                </a:ext>
              </a:extLst>
            </p:cNvPr>
            <p:cNvSpPr/>
            <p:nvPr/>
          </p:nvSpPr>
          <p:spPr>
            <a:xfrm>
              <a:off x="1112853" y="953873"/>
              <a:ext cx="97580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F5876D-9189-4C66-9A66-5778320199B4}"/>
                </a:ext>
              </a:extLst>
            </p:cNvPr>
            <p:cNvSpPr/>
            <p:nvPr/>
          </p:nvSpPr>
          <p:spPr>
            <a:xfrm>
              <a:off x="1240803" y="953873"/>
              <a:ext cx="97580" cy="1493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BE37D-365A-4CAE-AFC1-C78011D2815C}"/>
                </a:ext>
              </a:extLst>
            </p:cNvPr>
            <p:cNvSpPr/>
            <p:nvPr/>
          </p:nvSpPr>
          <p:spPr>
            <a:xfrm>
              <a:off x="1521811" y="953873"/>
              <a:ext cx="97580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56C038-678F-4728-B179-7BDB1C1A8BFF}"/>
                </a:ext>
              </a:extLst>
            </p:cNvPr>
            <p:cNvSpPr/>
            <p:nvPr/>
          </p:nvSpPr>
          <p:spPr>
            <a:xfrm>
              <a:off x="1525977" y="2749782"/>
              <a:ext cx="93414" cy="11775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7ABA09-52B2-4EDA-A568-416E57EAB5E4}"/>
                </a:ext>
              </a:extLst>
            </p:cNvPr>
            <p:cNvSpPr/>
            <p:nvPr/>
          </p:nvSpPr>
          <p:spPr>
            <a:xfrm>
              <a:off x="1809944" y="2749782"/>
              <a:ext cx="143849" cy="11775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DC0786-D3B9-48E6-BB94-CC5C3AA76ED0}"/>
                </a:ext>
              </a:extLst>
            </p:cNvPr>
            <p:cNvSpPr/>
            <p:nvPr/>
          </p:nvSpPr>
          <p:spPr>
            <a:xfrm>
              <a:off x="1992386" y="2749782"/>
              <a:ext cx="92977" cy="11775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EFE75F-FD4A-42E1-83CA-5741BFA2F121}"/>
                </a:ext>
              </a:extLst>
            </p:cNvPr>
            <p:cNvSpPr/>
            <p:nvPr/>
          </p:nvSpPr>
          <p:spPr>
            <a:xfrm>
              <a:off x="2297843" y="2749782"/>
              <a:ext cx="143849" cy="11775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6C44213-0FD3-42C2-A1AC-113B9CC2969C}"/>
                </a:ext>
              </a:extLst>
            </p:cNvPr>
            <p:cNvSpPr/>
            <p:nvPr/>
          </p:nvSpPr>
          <p:spPr>
            <a:xfrm>
              <a:off x="2297842" y="4220059"/>
              <a:ext cx="143849" cy="7630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37CA14-F039-45AE-B0C7-9E03F58D2826}"/>
                </a:ext>
              </a:extLst>
            </p:cNvPr>
            <p:cNvSpPr/>
            <p:nvPr/>
          </p:nvSpPr>
          <p:spPr>
            <a:xfrm>
              <a:off x="2680487" y="4220059"/>
              <a:ext cx="279805" cy="7630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C55913-2C39-463E-B531-6F2C4D012A0F}"/>
                </a:ext>
              </a:extLst>
            </p:cNvPr>
            <p:cNvSpPr/>
            <p:nvPr/>
          </p:nvSpPr>
          <p:spPr>
            <a:xfrm>
              <a:off x="2999983" y="4220057"/>
              <a:ext cx="91880" cy="7630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A102477-F50E-4D77-941E-FAF9739575D1}"/>
                </a:ext>
              </a:extLst>
            </p:cNvPr>
            <p:cNvSpPr/>
            <p:nvPr/>
          </p:nvSpPr>
          <p:spPr>
            <a:xfrm>
              <a:off x="3297110" y="4220059"/>
              <a:ext cx="279805" cy="7630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B0C5E-CD67-4442-B488-EBA9FCD00FC8}"/>
                </a:ext>
              </a:extLst>
            </p:cNvPr>
            <p:cNvSpPr/>
            <p:nvPr/>
          </p:nvSpPr>
          <p:spPr>
            <a:xfrm>
              <a:off x="3297110" y="5262721"/>
              <a:ext cx="279805" cy="5460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0ADAA0-0195-4846-83EA-B895003B3DA4}"/>
                </a:ext>
              </a:extLst>
            </p:cNvPr>
            <p:cNvSpPr/>
            <p:nvPr/>
          </p:nvSpPr>
          <p:spPr>
            <a:xfrm>
              <a:off x="3798162" y="5262721"/>
              <a:ext cx="435471" cy="5460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9FF097-3C5F-499B-AEEB-E142EF791369}"/>
                </a:ext>
              </a:extLst>
            </p:cNvPr>
            <p:cNvSpPr/>
            <p:nvPr/>
          </p:nvSpPr>
          <p:spPr>
            <a:xfrm>
              <a:off x="4277486" y="5257093"/>
              <a:ext cx="91880" cy="5516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2FF7C0A-5491-4D09-A1B8-C6BC2B2617D9}"/>
                </a:ext>
              </a:extLst>
            </p:cNvPr>
            <p:cNvSpPr/>
            <p:nvPr/>
          </p:nvSpPr>
          <p:spPr>
            <a:xfrm>
              <a:off x="4596022" y="5249125"/>
              <a:ext cx="435471" cy="5516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BEBB0D-7576-40B1-88D7-F29114A1B14D}"/>
                </a:ext>
              </a:extLst>
            </p:cNvPr>
            <p:cNvSpPr/>
            <p:nvPr/>
          </p:nvSpPr>
          <p:spPr>
            <a:xfrm>
              <a:off x="4609178" y="6086846"/>
              <a:ext cx="435471" cy="349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C4ED3D-A5C7-4923-B6A6-18EF3E506490}"/>
                </a:ext>
              </a:extLst>
            </p:cNvPr>
            <p:cNvSpPr/>
            <p:nvPr/>
          </p:nvSpPr>
          <p:spPr>
            <a:xfrm>
              <a:off x="5277315" y="6086843"/>
              <a:ext cx="686116" cy="349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6C8036-58E7-41B5-878C-5B592393EAE0}"/>
                </a:ext>
              </a:extLst>
            </p:cNvPr>
            <p:cNvSpPr/>
            <p:nvPr/>
          </p:nvSpPr>
          <p:spPr>
            <a:xfrm>
              <a:off x="5998943" y="6086844"/>
              <a:ext cx="91880" cy="349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DO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D88D3C-C4AB-43B6-9899-81870A0A967F}"/>
                </a:ext>
              </a:extLst>
            </p:cNvPr>
            <p:cNvSpPr/>
            <p:nvPr/>
          </p:nvSpPr>
          <p:spPr>
            <a:xfrm>
              <a:off x="6307369" y="6086842"/>
              <a:ext cx="686116" cy="34975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6BD1F0-DFBA-4313-A028-9C343F8C9C0A}"/>
                </a:ext>
              </a:extLst>
            </p:cNvPr>
            <p:cNvSpPr/>
            <p:nvPr/>
          </p:nvSpPr>
          <p:spPr>
            <a:xfrm>
              <a:off x="7197515" y="5265533"/>
              <a:ext cx="435471" cy="5460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FE1274F-0845-42A3-9A23-84E2EAB49749}"/>
                </a:ext>
              </a:extLst>
            </p:cNvPr>
            <p:cNvSpPr/>
            <p:nvPr/>
          </p:nvSpPr>
          <p:spPr>
            <a:xfrm>
              <a:off x="7663722" y="5265533"/>
              <a:ext cx="98817" cy="5431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ED8904-2005-4A8D-9F1B-A20A88EAA89E}"/>
                </a:ext>
              </a:extLst>
            </p:cNvPr>
            <p:cNvSpPr/>
            <p:nvPr/>
          </p:nvSpPr>
          <p:spPr>
            <a:xfrm>
              <a:off x="6641323" y="5265533"/>
              <a:ext cx="345885" cy="55163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BA1041-5AFC-49DE-870C-B688B819528B}"/>
                </a:ext>
              </a:extLst>
            </p:cNvPr>
            <p:cNvSpPr/>
            <p:nvPr/>
          </p:nvSpPr>
          <p:spPr>
            <a:xfrm>
              <a:off x="8605234" y="4220054"/>
              <a:ext cx="279805" cy="7630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55260B8-3389-4347-B1A1-34C012B501CA}"/>
                </a:ext>
              </a:extLst>
            </p:cNvPr>
            <p:cNvSpPr/>
            <p:nvPr/>
          </p:nvSpPr>
          <p:spPr>
            <a:xfrm>
              <a:off x="8911574" y="4220052"/>
              <a:ext cx="91880" cy="7630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99727E6-C7A0-42B8-9948-02575C584F63}"/>
                </a:ext>
              </a:extLst>
            </p:cNvPr>
            <p:cNvSpPr/>
            <p:nvPr/>
          </p:nvSpPr>
          <p:spPr>
            <a:xfrm>
              <a:off x="8136421" y="4213476"/>
              <a:ext cx="279805" cy="7630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096FD3-2F18-4F5D-B596-58439F41CF7F}"/>
                </a:ext>
              </a:extLst>
            </p:cNvPr>
            <p:cNvSpPr/>
            <p:nvPr/>
          </p:nvSpPr>
          <p:spPr>
            <a:xfrm>
              <a:off x="9683116" y="2749782"/>
              <a:ext cx="143849" cy="11775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29D1DC3-C39B-4D18-A7B1-B4BF8F9B5923}"/>
                </a:ext>
              </a:extLst>
            </p:cNvPr>
            <p:cNvSpPr/>
            <p:nvPr/>
          </p:nvSpPr>
          <p:spPr>
            <a:xfrm>
              <a:off x="9865558" y="2749782"/>
              <a:ext cx="92977" cy="11775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C64515B-050F-491D-9F16-9B66582B5314}"/>
                </a:ext>
              </a:extLst>
            </p:cNvPr>
            <p:cNvSpPr/>
            <p:nvPr/>
          </p:nvSpPr>
          <p:spPr>
            <a:xfrm>
              <a:off x="9328974" y="2749782"/>
              <a:ext cx="143849" cy="11775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3639F83-B057-4EC3-A8E6-FF843A4388F9}"/>
                </a:ext>
              </a:extLst>
            </p:cNvPr>
            <p:cNvSpPr/>
            <p:nvPr/>
          </p:nvSpPr>
          <p:spPr>
            <a:xfrm>
              <a:off x="11260057" y="953871"/>
              <a:ext cx="27432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A60A526-BF1A-4839-B28A-94CDFD138D3C}"/>
                </a:ext>
              </a:extLst>
            </p:cNvPr>
            <p:cNvSpPr/>
            <p:nvPr/>
          </p:nvSpPr>
          <p:spPr>
            <a:xfrm>
              <a:off x="10539806" y="953872"/>
              <a:ext cx="97580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28C0FA3-4D9F-4C6D-B3F3-A832B7E0F1F0}"/>
                </a:ext>
              </a:extLst>
            </p:cNvPr>
            <p:cNvSpPr/>
            <p:nvPr/>
          </p:nvSpPr>
          <p:spPr>
            <a:xfrm>
              <a:off x="10667756" y="953872"/>
              <a:ext cx="97580" cy="14933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37CE0EB-80E9-4A41-A02A-ABF4792DCD5D}"/>
                </a:ext>
              </a:extLst>
            </p:cNvPr>
            <p:cNvSpPr/>
            <p:nvPr/>
          </p:nvSpPr>
          <p:spPr>
            <a:xfrm>
              <a:off x="10221948" y="953872"/>
              <a:ext cx="97580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CED060D-FE30-488E-94CA-1404AED97682}"/>
                </a:ext>
              </a:extLst>
            </p:cNvPr>
            <p:cNvSpPr/>
            <p:nvPr/>
          </p:nvSpPr>
          <p:spPr>
            <a:xfrm>
              <a:off x="948378" y="1542642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B5F17749-6B5D-453B-AD4A-C24BEE3DCACF}"/>
                </a:ext>
              </a:extLst>
            </p:cNvPr>
            <p:cNvSpPr/>
            <p:nvPr/>
          </p:nvSpPr>
          <p:spPr>
            <a:xfrm>
              <a:off x="1370625" y="1542642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FD52E62C-2CA8-46A0-B0AA-C61DDDD92EF1}"/>
                </a:ext>
              </a:extLst>
            </p:cNvPr>
            <p:cNvSpPr/>
            <p:nvPr/>
          </p:nvSpPr>
          <p:spPr>
            <a:xfrm>
              <a:off x="1653572" y="3206981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C7AF0BD2-672D-4D71-A988-6E249C1836F9}"/>
                </a:ext>
              </a:extLst>
            </p:cNvPr>
            <p:cNvSpPr/>
            <p:nvPr/>
          </p:nvSpPr>
          <p:spPr>
            <a:xfrm>
              <a:off x="2133025" y="3206980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B8805FD2-7573-4D4B-BCF6-8CDCF04068E3}"/>
                </a:ext>
              </a:extLst>
            </p:cNvPr>
            <p:cNvSpPr/>
            <p:nvPr/>
          </p:nvSpPr>
          <p:spPr>
            <a:xfrm>
              <a:off x="2489384" y="4397677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1E1CFA57-7E3F-4097-812F-3D359F3C73C5}"/>
                </a:ext>
              </a:extLst>
            </p:cNvPr>
            <p:cNvSpPr/>
            <p:nvPr/>
          </p:nvSpPr>
          <p:spPr>
            <a:xfrm>
              <a:off x="3127265" y="4397677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F4683AE1-B3D3-4ACB-8CEB-F00DAC7C285E}"/>
                </a:ext>
              </a:extLst>
            </p:cNvPr>
            <p:cNvSpPr/>
            <p:nvPr/>
          </p:nvSpPr>
          <p:spPr>
            <a:xfrm>
              <a:off x="3625095" y="5404156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EC039532-BA4C-4500-B970-6D476D389951}"/>
                </a:ext>
              </a:extLst>
            </p:cNvPr>
            <p:cNvSpPr/>
            <p:nvPr/>
          </p:nvSpPr>
          <p:spPr>
            <a:xfrm>
              <a:off x="4416616" y="5409784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61AA5E3D-FBB5-414C-9B57-B3C48431A134}"/>
                </a:ext>
              </a:extLst>
            </p:cNvPr>
            <p:cNvSpPr/>
            <p:nvPr/>
          </p:nvSpPr>
          <p:spPr>
            <a:xfrm>
              <a:off x="5088221" y="6130152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4F2BD95D-AB93-4368-A621-37548F14C2EB}"/>
                </a:ext>
              </a:extLst>
            </p:cNvPr>
            <p:cNvSpPr/>
            <p:nvPr/>
          </p:nvSpPr>
          <p:spPr>
            <a:xfrm>
              <a:off x="6126335" y="6130152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EB171C81-679F-48AF-BC55-962A1F7B142F}"/>
                </a:ext>
              </a:extLst>
            </p:cNvPr>
            <p:cNvSpPr/>
            <p:nvPr/>
          </p:nvSpPr>
          <p:spPr>
            <a:xfrm>
              <a:off x="7025681" y="5409782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E05B1832-7C0C-4292-AA97-FE20545567FB}"/>
                </a:ext>
              </a:extLst>
            </p:cNvPr>
            <p:cNvSpPr/>
            <p:nvPr/>
          </p:nvSpPr>
          <p:spPr>
            <a:xfrm>
              <a:off x="7791767" y="5409781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312628D-D389-44BD-950C-3C407C81C0E3}"/>
                </a:ext>
              </a:extLst>
            </p:cNvPr>
            <p:cNvSpPr/>
            <p:nvPr/>
          </p:nvSpPr>
          <p:spPr>
            <a:xfrm>
              <a:off x="7966517" y="5259906"/>
              <a:ext cx="435471" cy="5460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89B4CE-8AA3-47EE-AE50-5AB9B03F0D0A}"/>
                </a:ext>
              </a:extLst>
            </p:cNvPr>
            <p:cNvSpPr/>
            <p:nvPr/>
          </p:nvSpPr>
          <p:spPr>
            <a:xfrm>
              <a:off x="6312818" y="5265533"/>
              <a:ext cx="345885" cy="5516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3E81A0-C870-4BFE-AD4C-1EECEED59BB8}"/>
                </a:ext>
              </a:extLst>
            </p:cNvPr>
            <p:cNvSpPr/>
            <p:nvPr/>
          </p:nvSpPr>
          <p:spPr>
            <a:xfrm>
              <a:off x="7855448" y="4213476"/>
              <a:ext cx="279805" cy="769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F3704DC-1BA6-4D6A-A933-B50E19A2ABCE}"/>
                </a:ext>
              </a:extLst>
            </p:cNvPr>
            <p:cNvSpPr/>
            <p:nvPr/>
          </p:nvSpPr>
          <p:spPr>
            <a:xfrm>
              <a:off x="9208489" y="4220053"/>
              <a:ext cx="279805" cy="76309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BDFCEA08-DDB2-4046-94D9-07562210035F}"/>
                </a:ext>
              </a:extLst>
            </p:cNvPr>
            <p:cNvSpPr/>
            <p:nvPr/>
          </p:nvSpPr>
          <p:spPr>
            <a:xfrm>
              <a:off x="8443872" y="4397677"/>
              <a:ext cx="138033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88C5B90B-053F-4204-BFDE-586A96131CEA}"/>
                </a:ext>
              </a:extLst>
            </p:cNvPr>
            <p:cNvSpPr/>
            <p:nvPr/>
          </p:nvSpPr>
          <p:spPr>
            <a:xfrm>
              <a:off x="9042809" y="4397677"/>
              <a:ext cx="138033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201CF37-052D-4978-AE0B-D4F84A567C19}"/>
                </a:ext>
              </a:extLst>
            </p:cNvPr>
            <p:cNvSpPr/>
            <p:nvPr/>
          </p:nvSpPr>
          <p:spPr>
            <a:xfrm>
              <a:off x="9185125" y="2749782"/>
              <a:ext cx="143849" cy="1177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7325C09-39CA-4AD5-A91F-2EDFFFA149C8}"/>
                </a:ext>
              </a:extLst>
            </p:cNvPr>
            <p:cNvSpPr/>
            <p:nvPr/>
          </p:nvSpPr>
          <p:spPr>
            <a:xfrm>
              <a:off x="10175679" y="2749778"/>
              <a:ext cx="143849" cy="11775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C212889D-9849-403F-AA8D-97CC5C634F6C}"/>
                </a:ext>
              </a:extLst>
            </p:cNvPr>
            <p:cNvSpPr/>
            <p:nvPr/>
          </p:nvSpPr>
          <p:spPr>
            <a:xfrm>
              <a:off x="9502962" y="3206979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B7E67472-37EB-477A-8071-FF67967F9ED4}"/>
                </a:ext>
              </a:extLst>
            </p:cNvPr>
            <p:cNvSpPr/>
            <p:nvPr/>
          </p:nvSpPr>
          <p:spPr>
            <a:xfrm>
              <a:off x="9996393" y="3206978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F82D69B-243C-4B7B-B6E7-9DAE8E2CF8C5}"/>
                </a:ext>
              </a:extLst>
            </p:cNvPr>
            <p:cNvSpPr/>
            <p:nvPr/>
          </p:nvSpPr>
          <p:spPr>
            <a:xfrm>
              <a:off x="10128248" y="953872"/>
              <a:ext cx="97580" cy="149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5" name="Arrow: Down 84">
              <a:extLst>
                <a:ext uri="{FF2B5EF4-FFF2-40B4-BE49-F238E27FC236}">
                  <a16:creationId xmlns:a16="http://schemas.microsoft.com/office/drawing/2014/main" id="{E4E5EF89-0ECE-4B4E-BDAF-D9EE36CC1B8E}"/>
                </a:ext>
              </a:extLst>
            </p:cNvPr>
            <p:cNvSpPr/>
            <p:nvPr/>
          </p:nvSpPr>
          <p:spPr>
            <a:xfrm>
              <a:off x="2282967" y="3973365"/>
              <a:ext cx="193292" cy="20064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6" name="Arrow: Down 85">
              <a:extLst>
                <a:ext uri="{FF2B5EF4-FFF2-40B4-BE49-F238E27FC236}">
                  <a16:creationId xmlns:a16="http://schemas.microsoft.com/office/drawing/2014/main" id="{E8D68A69-F904-4636-86DD-433FB7F8E745}"/>
                </a:ext>
              </a:extLst>
            </p:cNvPr>
            <p:cNvSpPr/>
            <p:nvPr/>
          </p:nvSpPr>
          <p:spPr>
            <a:xfrm>
              <a:off x="3340366" y="5022619"/>
              <a:ext cx="193292" cy="20064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7" name="Arrow: Down 86">
              <a:extLst>
                <a:ext uri="{FF2B5EF4-FFF2-40B4-BE49-F238E27FC236}">
                  <a16:creationId xmlns:a16="http://schemas.microsoft.com/office/drawing/2014/main" id="{694E490C-0440-4437-9F7E-AD1ED7C53EF7}"/>
                </a:ext>
              </a:extLst>
            </p:cNvPr>
            <p:cNvSpPr/>
            <p:nvPr/>
          </p:nvSpPr>
          <p:spPr>
            <a:xfrm>
              <a:off x="4730267" y="5843482"/>
              <a:ext cx="193292" cy="20064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8" name="Arrow: Down 87">
              <a:extLst>
                <a:ext uri="{FF2B5EF4-FFF2-40B4-BE49-F238E27FC236}">
                  <a16:creationId xmlns:a16="http://schemas.microsoft.com/office/drawing/2014/main" id="{E5DBE5C2-A697-47DE-A67E-CB5BA9E8712D}"/>
                </a:ext>
              </a:extLst>
            </p:cNvPr>
            <p:cNvSpPr/>
            <p:nvPr/>
          </p:nvSpPr>
          <p:spPr>
            <a:xfrm rot="10800000">
              <a:off x="6691936" y="5845108"/>
              <a:ext cx="193292" cy="20064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9" name="Arrow: Down 88">
              <a:extLst>
                <a:ext uri="{FF2B5EF4-FFF2-40B4-BE49-F238E27FC236}">
                  <a16:creationId xmlns:a16="http://schemas.microsoft.com/office/drawing/2014/main" id="{1D2F84DE-1489-4CF2-A7A8-5A38A5597D71}"/>
                </a:ext>
              </a:extLst>
            </p:cNvPr>
            <p:cNvSpPr/>
            <p:nvPr/>
          </p:nvSpPr>
          <p:spPr>
            <a:xfrm rot="10800000">
              <a:off x="8188064" y="5022619"/>
              <a:ext cx="193292" cy="20064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0" name="Arrow: Down 89">
              <a:extLst>
                <a:ext uri="{FF2B5EF4-FFF2-40B4-BE49-F238E27FC236}">
                  <a16:creationId xmlns:a16="http://schemas.microsoft.com/office/drawing/2014/main" id="{4AC8EAF2-210C-46FD-A94A-EE368185FE36}"/>
                </a:ext>
              </a:extLst>
            </p:cNvPr>
            <p:cNvSpPr/>
            <p:nvPr/>
          </p:nvSpPr>
          <p:spPr>
            <a:xfrm rot="10800000">
              <a:off x="9293343" y="3973365"/>
              <a:ext cx="193292" cy="20064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A9F10F0-7F98-45F7-A96B-18F23E20CB51}"/>
                </a:ext>
              </a:extLst>
            </p:cNvPr>
            <p:cNvSpPr/>
            <p:nvPr/>
          </p:nvSpPr>
          <p:spPr>
            <a:xfrm>
              <a:off x="10965059" y="953871"/>
              <a:ext cx="97580" cy="14933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3" name="Arrow: Right 92">
              <a:extLst>
                <a:ext uri="{FF2B5EF4-FFF2-40B4-BE49-F238E27FC236}">
                  <a16:creationId xmlns:a16="http://schemas.microsoft.com/office/drawing/2014/main" id="{6D18C490-F318-4A2F-B946-E4899AC91247}"/>
                </a:ext>
              </a:extLst>
            </p:cNvPr>
            <p:cNvSpPr/>
            <p:nvPr/>
          </p:nvSpPr>
          <p:spPr>
            <a:xfrm>
              <a:off x="10357285" y="1542641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D2C2E1AF-B0EA-4777-98A2-CD0FA8B943E7}"/>
                </a:ext>
              </a:extLst>
            </p:cNvPr>
            <p:cNvSpPr/>
            <p:nvPr/>
          </p:nvSpPr>
          <p:spPr>
            <a:xfrm>
              <a:off x="10799722" y="1542641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5" name="Arrow: Right 94">
              <a:extLst>
                <a:ext uri="{FF2B5EF4-FFF2-40B4-BE49-F238E27FC236}">
                  <a16:creationId xmlns:a16="http://schemas.microsoft.com/office/drawing/2014/main" id="{D02AF43A-3E06-444F-8108-382AADBD1D83}"/>
                </a:ext>
              </a:extLst>
            </p:cNvPr>
            <p:cNvSpPr/>
            <p:nvPr/>
          </p:nvSpPr>
          <p:spPr>
            <a:xfrm>
              <a:off x="11096516" y="1542641"/>
              <a:ext cx="145522" cy="26313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0BB3FE1-06C8-4636-AF1E-31C2BAF1A959}"/>
                </a:ext>
              </a:extLst>
            </p:cNvPr>
            <p:cNvSpPr txBox="1"/>
            <p:nvPr/>
          </p:nvSpPr>
          <p:spPr>
            <a:xfrm>
              <a:off x="651087" y="1669978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 x 256 x 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BC8913-AE2C-49C0-B82B-327C360B132A}"/>
                </a:ext>
              </a:extLst>
            </p:cNvPr>
            <p:cNvSpPr txBox="1"/>
            <p:nvPr/>
          </p:nvSpPr>
          <p:spPr>
            <a:xfrm>
              <a:off x="868488" y="1669978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 x 256 x 16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0CFE6DB-70EA-4657-87A5-2F9625552754}"/>
                </a:ext>
              </a:extLst>
            </p:cNvPr>
            <p:cNvSpPr txBox="1"/>
            <p:nvPr/>
          </p:nvSpPr>
          <p:spPr>
            <a:xfrm>
              <a:off x="1289593" y="1669978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 x 256 x 16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FC2DE5-897A-4FD7-B78E-76FF5E41B384}"/>
                </a:ext>
              </a:extLst>
            </p:cNvPr>
            <p:cNvSpPr txBox="1"/>
            <p:nvPr/>
          </p:nvSpPr>
          <p:spPr>
            <a:xfrm>
              <a:off x="1300164" y="3145187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 x 128 x 16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035604-7204-41A8-A33D-04FFA6915354}"/>
                </a:ext>
              </a:extLst>
            </p:cNvPr>
            <p:cNvSpPr txBox="1"/>
            <p:nvPr/>
          </p:nvSpPr>
          <p:spPr>
            <a:xfrm>
              <a:off x="1590484" y="3140253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 x 128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EE29F39-AC34-4464-B6A1-C05A152D3A23}"/>
                </a:ext>
              </a:extLst>
            </p:cNvPr>
            <p:cNvSpPr txBox="1"/>
            <p:nvPr/>
          </p:nvSpPr>
          <p:spPr>
            <a:xfrm>
              <a:off x="2080699" y="3140253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 x 128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44D5207-77B0-4EF7-92DA-7AE5FD85E005}"/>
                </a:ext>
              </a:extLst>
            </p:cNvPr>
            <p:cNvSpPr txBox="1"/>
            <p:nvPr/>
          </p:nvSpPr>
          <p:spPr>
            <a:xfrm>
              <a:off x="1749608" y="2549021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8ED75B8-76F3-4769-AAC4-72E6FE4E4B56}"/>
                </a:ext>
              </a:extLst>
            </p:cNvPr>
            <p:cNvSpPr txBox="1"/>
            <p:nvPr/>
          </p:nvSpPr>
          <p:spPr>
            <a:xfrm>
              <a:off x="2226175" y="2549021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E6CA3CE-AE47-47D2-82B1-2E990D3A57A9}"/>
                </a:ext>
              </a:extLst>
            </p:cNvPr>
            <p:cNvSpPr txBox="1"/>
            <p:nvPr/>
          </p:nvSpPr>
          <p:spPr>
            <a:xfrm>
              <a:off x="2679389" y="4004608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3566A7-273E-41F1-8EA2-0E10132B35C4}"/>
                </a:ext>
              </a:extLst>
            </p:cNvPr>
            <p:cNvSpPr txBox="1"/>
            <p:nvPr/>
          </p:nvSpPr>
          <p:spPr>
            <a:xfrm>
              <a:off x="3280335" y="4004608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8A8C994-98E2-4E9C-9014-84DF00A380BD}"/>
                </a:ext>
              </a:extLst>
            </p:cNvPr>
            <p:cNvSpPr txBox="1"/>
            <p:nvPr/>
          </p:nvSpPr>
          <p:spPr>
            <a:xfrm>
              <a:off x="3859026" y="5050089"/>
              <a:ext cx="360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8BB8623-8946-489F-AF4E-635849CA066B}"/>
                </a:ext>
              </a:extLst>
            </p:cNvPr>
            <p:cNvSpPr txBox="1"/>
            <p:nvPr/>
          </p:nvSpPr>
          <p:spPr>
            <a:xfrm>
              <a:off x="4642994" y="5042350"/>
              <a:ext cx="360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C8A4613-E3D3-40CE-A71C-AB816CB78FA2}"/>
                </a:ext>
              </a:extLst>
            </p:cNvPr>
            <p:cNvSpPr txBox="1"/>
            <p:nvPr/>
          </p:nvSpPr>
          <p:spPr>
            <a:xfrm>
              <a:off x="5466659" y="5871398"/>
              <a:ext cx="360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B904307-B3C0-47D8-B52B-BE18F54B756F}"/>
                </a:ext>
              </a:extLst>
            </p:cNvPr>
            <p:cNvSpPr txBox="1"/>
            <p:nvPr/>
          </p:nvSpPr>
          <p:spPr>
            <a:xfrm>
              <a:off x="2063191" y="4194441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 x 64 x 32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AE5F1D1-50BC-494B-9A93-49847D7420CD}"/>
                </a:ext>
              </a:extLst>
            </p:cNvPr>
            <p:cNvSpPr txBox="1"/>
            <p:nvPr/>
          </p:nvSpPr>
          <p:spPr>
            <a:xfrm>
              <a:off x="3076452" y="4194073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 x 64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5B53BE1-0D9E-4A52-AA18-830B23047A7B}"/>
                </a:ext>
              </a:extLst>
            </p:cNvPr>
            <p:cNvSpPr txBox="1"/>
            <p:nvPr/>
          </p:nvSpPr>
          <p:spPr>
            <a:xfrm>
              <a:off x="4260921" y="6043531"/>
              <a:ext cx="430887" cy="42176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16 x 16 </a:t>
              </a:r>
              <a:b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x 128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2A46F73-3AA0-4B88-A3CB-FEBF158599FE}"/>
                </a:ext>
              </a:extLst>
            </p:cNvPr>
            <p:cNvSpPr txBox="1"/>
            <p:nvPr/>
          </p:nvSpPr>
          <p:spPr>
            <a:xfrm>
              <a:off x="6488764" y="5042350"/>
              <a:ext cx="360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F147937-1AF9-4A29-9883-D49EAEBE5432}"/>
                </a:ext>
              </a:extLst>
            </p:cNvPr>
            <p:cNvSpPr txBox="1"/>
            <p:nvPr/>
          </p:nvSpPr>
          <p:spPr>
            <a:xfrm>
              <a:off x="7270300" y="5050089"/>
              <a:ext cx="360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B0CF706-D637-41FE-AD66-3BAFF3CB04C7}"/>
                </a:ext>
              </a:extLst>
            </p:cNvPr>
            <p:cNvSpPr txBox="1"/>
            <p:nvPr/>
          </p:nvSpPr>
          <p:spPr>
            <a:xfrm>
              <a:off x="7955095" y="3987673"/>
              <a:ext cx="360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B625CC8-2BF2-4C20-AECE-C8FDF242D8B7}"/>
                </a:ext>
              </a:extLst>
            </p:cNvPr>
            <p:cNvSpPr txBox="1"/>
            <p:nvPr/>
          </p:nvSpPr>
          <p:spPr>
            <a:xfrm>
              <a:off x="9423418" y="4173722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 x 64 x 64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3EA51BD-FED9-4B3F-B968-A3406A9D5E11}"/>
                </a:ext>
              </a:extLst>
            </p:cNvPr>
            <p:cNvSpPr txBox="1"/>
            <p:nvPr/>
          </p:nvSpPr>
          <p:spPr>
            <a:xfrm>
              <a:off x="8629628" y="4004608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DB8F865-1830-4592-A7E4-2687E35852DA}"/>
                </a:ext>
              </a:extLst>
            </p:cNvPr>
            <p:cNvSpPr txBox="1"/>
            <p:nvPr/>
          </p:nvSpPr>
          <p:spPr>
            <a:xfrm>
              <a:off x="9187812" y="2531751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64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18406A7-B8F1-46B5-B214-610283206CA9}"/>
                </a:ext>
              </a:extLst>
            </p:cNvPr>
            <p:cNvSpPr txBox="1"/>
            <p:nvPr/>
          </p:nvSpPr>
          <p:spPr>
            <a:xfrm>
              <a:off x="9610093" y="2531751"/>
              <a:ext cx="3068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32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351AE1F-3739-47C2-973A-0FC86C11A736}"/>
                </a:ext>
              </a:extLst>
            </p:cNvPr>
            <p:cNvSpPr txBox="1"/>
            <p:nvPr/>
          </p:nvSpPr>
          <p:spPr>
            <a:xfrm>
              <a:off x="10246736" y="3143023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128 x 128 x 32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B29F64B-0F40-4601-82DD-7061437C1358}"/>
                </a:ext>
              </a:extLst>
            </p:cNvPr>
            <p:cNvSpPr txBox="1"/>
            <p:nvPr/>
          </p:nvSpPr>
          <p:spPr>
            <a:xfrm>
              <a:off x="10308126" y="1652189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 x 256 x 16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5A23128-4E09-445D-B108-B5420A6A5819}"/>
                </a:ext>
              </a:extLst>
            </p:cNvPr>
            <p:cNvSpPr txBox="1"/>
            <p:nvPr/>
          </p:nvSpPr>
          <p:spPr>
            <a:xfrm>
              <a:off x="10730858" y="1669978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 x 256 x 16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F63D96-2E92-4D46-94D3-B598BFB8594E}"/>
                </a:ext>
              </a:extLst>
            </p:cNvPr>
            <p:cNvSpPr txBox="1"/>
            <p:nvPr/>
          </p:nvSpPr>
          <p:spPr>
            <a:xfrm>
              <a:off x="11023995" y="1669978"/>
              <a:ext cx="307777" cy="828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256 x 256 x 1</a:t>
              </a:r>
            </a:p>
          </p:txBody>
        </p: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E330E209-C763-4A2A-B580-1688DD5EB336}"/>
              </a:ext>
            </a:extLst>
          </p:cNvPr>
          <p:cNvGrpSpPr/>
          <p:nvPr/>
        </p:nvGrpSpPr>
        <p:grpSpPr>
          <a:xfrm>
            <a:off x="1722711" y="910168"/>
            <a:ext cx="2696199" cy="768467"/>
            <a:chOff x="1727602" y="1101920"/>
            <a:chExt cx="2696199" cy="768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487F3951-9299-43D8-B694-29F585D16688}"/>
                    </a:ext>
                  </a:extLst>
                </p:cNvPr>
                <p:cNvSpPr/>
                <p:nvPr/>
              </p:nvSpPr>
              <p:spPr>
                <a:xfrm>
                  <a:off x="1727602" y="1366082"/>
                  <a:ext cx="2062677" cy="50430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2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487F3951-9299-43D8-B694-29F585D166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7602" y="1366082"/>
                  <a:ext cx="2062677" cy="504305"/>
                </a:xfrm>
                <a:prstGeom prst="rect">
                  <a:avLst/>
                </a:prstGeom>
                <a:blipFill>
                  <a:blip r:embed="rId3"/>
                  <a:stretch>
                    <a:fillRect l="-4438" t="-178049" b="-2609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A13D2A0-CCF6-4725-980F-C6EF7DBB7FC6}"/>
                </a:ext>
              </a:extLst>
            </p:cNvPr>
            <p:cNvSpPr txBox="1"/>
            <p:nvPr/>
          </p:nvSpPr>
          <p:spPr>
            <a:xfrm>
              <a:off x="1759924" y="1101920"/>
              <a:ext cx="2663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eLU activation (hidden layers)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E22011E-9BCE-4E13-BC81-F8BCF2692517}"/>
              </a:ext>
            </a:extLst>
          </p:cNvPr>
          <p:cNvGrpSpPr/>
          <p:nvPr/>
        </p:nvGrpSpPr>
        <p:grpSpPr>
          <a:xfrm>
            <a:off x="7305836" y="962456"/>
            <a:ext cx="2663877" cy="733736"/>
            <a:chOff x="7314520" y="1108286"/>
            <a:chExt cx="2663877" cy="733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Rectangle 1027">
                  <a:extLst>
                    <a:ext uri="{FF2B5EF4-FFF2-40B4-BE49-F238E27FC236}">
                      <a16:creationId xmlns:a16="http://schemas.microsoft.com/office/drawing/2014/main" id="{94C755BF-89D8-4611-B1F7-2E99C9B885FA}"/>
                    </a:ext>
                  </a:extLst>
                </p:cNvPr>
                <p:cNvSpPr/>
                <p:nvPr/>
              </p:nvSpPr>
              <p:spPr>
                <a:xfrm>
                  <a:off x="8452706" y="1370033"/>
                  <a:ext cx="1350819" cy="47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endChr m:val=""/>
                                <m:ctrlPr>
                                  <a:rPr lang="en-US" sz="12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28" name="Rectangle 1027">
                  <a:extLst>
                    <a:ext uri="{FF2B5EF4-FFF2-40B4-BE49-F238E27FC236}">
                      <a16:creationId xmlns:a16="http://schemas.microsoft.com/office/drawing/2014/main" id="{94C755BF-89D8-4611-B1F7-2E99C9B885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706" y="1370033"/>
                  <a:ext cx="1350819" cy="471989"/>
                </a:xfrm>
                <a:prstGeom prst="rect">
                  <a:avLst/>
                </a:prstGeom>
                <a:blipFill>
                  <a:blip r:embed="rId4"/>
                  <a:stretch>
                    <a:fillRect t="-20779" b="-9870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7199E20-204F-4409-8428-8F497BE749DC}"/>
                </a:ext>
              </a:extLst>
            </p:cNvPr>
            <p:cNvSpPr txBox="1"/>
            <p:nvPr/>
          </p:nvSpPr>
          <p:spPr>
            <a:xfrm>
              <a:off x="7314520" y="1108286"/>
              <a:ext cx="2663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sigmoid function (final layer)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C0DC2074-E5D4-4C6F-B11E-1A10E86B3C09}"/>
              </a:ext>
            </a:extLst>
          </p:cNvPr>
          <p:cNvGrpSpPr/>
          <p:nvPr/>
        </p:nvGrpSpPr>
        <p:grpSpPr>
          <a:xfrm>
            <a:off x="10288988" y="4919284"/>
            <a:ext cx="1723985" cy="1430386"/>
            <a:chOff x="10288988" y="4919284"/>
            <a:chExt cx="1723985" cy="1430386"/>
          </a:xfrm>
        </p:grpSpPr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489EB6D0-1C29-48A4-B905-3E1CC2CD8D7A}"/>
                </a:ext>
              </a:extLst>
            </p:cNvPr>
            <p:cNvSpPr/>
            <p:nvPr/>
          </p:nvSpPr>
          <p:spPr>
            <a:xfrm>
              <a:off x="10336758" y="4945487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3" name="Arrow: Right 132">
              <a:extLst>
                <a:ext uri="{FF2B5EF4-FFF2-40B4-BE49-F238E27FC236}">
                  <a16:creationId xmlns:a16="http://schemas.microsoft.com/office/drawing/2014/main" id="{180142EF-E4EB-4990-9DB9-5CCB9D220643}"/>
                </a:ext>
              </a:extLst>
            </p:cNvPr>
            <p:cNvSpPr/>
            <p:nvPr/>
          </p:nvSpPr>
          <p:spPr>
            <a:xfrm>
              <a:off x="10329229" y="5257485"/>
              <a:ext cx="145522" cy="2631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4" name="Arrow: Down 133">
              <a:extLst>
                <a:ext uri="{FF2B5EF4-FFF2-40B4-BE49-F238E27FC236}">
                  <a16:creationId xmlns:a16="http://schemas.microsoft.com/office/drawing/2014/main" id="{81CB42EA-4DE7-4B74-9C2D-C0F43676A5E0}"/>
                </a:ext>
              </a:extLst>
            </p:cNvPr>
            <p:cNvSpPr/>
            <p:nvPr/>
          </p:nvSpPr>
          <p:spPr>
            <a:xfrm>
              <a:off x="10296035" y="5589847"/>
              <a:ext cx="193292" cy="20064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E9C08B87-C275-4F8C-A5F0-DFD2FA91B7BD}"/>
                </a:ext>
              </a:extLst>
            </p:cNvPr>
            <p:cNvSpPr/>
            <p:nvPr/>
          </p:nvSpPr>
          <p:spPr>
            <a:xfrm rot="10800000">
              <a:off x="10288988" y="5837203"/>
              <a:ext cx="193292" cy="200640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6" name="Arrow: Right 135">
              <a:extLst>
                <a:ext uri="{FF2B5EF4-FFF2-40B4-BE49-F238E27FC236}">
                  <a16:creationId xmlns:a16="http://schemas.microsoft.com/office/drawing/2014/main" id="{23102603-4B8B-4612-9A21-3B5ECFEC2541}"/>
                </a:ext>
              </a:extLst>
            </p:cNvPr>
            <p:cNvSpPr/>
            <p:nvPr/>
          </p:nvSpPr>
          <p:spPr>
            <a:xfrm>
              <a:off x="10332335" y="6086533"/>
              <a:ext cx="145522" cy="263137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80700C-780D-482C-B99B-F3E9EC925829}"/>
                    </a:ext>
                  </a:extLst>
                </p:cNvPr>
                <p:cNvSpPr txBox="1"/>
                <p:nvPr/>
              </p:nvSpPr>
              <p:spPr>
                <a:xfrm>
                  <a:off x="10482280" y="4919284"/>
                  <a:ext cx="150823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conv 3x3 w/ </a:t>
                  </a:r>
                  <a14:m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1100" dirty="0"/>
                    <a:t> </a:t>
                  </a:r>
                  <a:r>
                    <a:rPr lang="en-US" sz="1100" dirty="0">
                      <a:solidFill>
                        <a:schemeClr val="bg1"/>
                      </a:solidFill>
                    </a:rPr>
                    <a:t>(norm)</a:t>
                  </a:r>
                  <a:endParaRPr lang="en-US" sz="11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B80700C-780D-482C-B99B-F3E9EC9258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280" y="4919284"/>
                  <a:ext cx="1508232" cy="261610"/>
                </a:xfrm>
                <a:prstGeom prst="rect">
                  <a:avLst/>
                </a:prstGeom>
                <a:blipFill>
                  <a:blip r:embed="rId5"/>
                  <a:stretch>
                    <a:fillRect t="-2326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269CAF9-1A0A-43C6-80B4-5CF6F3EC3353}"/>
                </a:ext>
              </a:extLst>
            </p:cNvPr>
            <p:cNvSpPr txBox="1"/>
            <p:nvPr/>
          </p:nvSpPr>
          <p:spPr>
            <a:xfrm>
              <a:off x="10502937" y="5231879"/>
              <a:ext cx="15082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conv 3x3, eLU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AEC5E05-273F-46CE-9C2B-A3EE8A8E13EB}"/>
                </a:ext>
              </a:extLst>
            </p:cNvPr>
            <p:cNvSpPr txBox="1"/>
            <p:nvPr/>
          </p:nvSpPr>
          <p:spPr>
            <a:xfrm>
              <a:off x="10497254" y="5526849"/>
              <a:ext cx="15082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max pool 2x2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2CCA0EB-7F5E-4DA7-BC28-BFA4F0FF9250}"/>
                </a:ext>
              </a:extLst>
            </p:cNvPr>
            <p:cNvSpPr txBox="1"/>
            <p:nvPr/>
          </p:nvSpPr>
          <p:spPr>
            <a:xfrm>
              <a:off x="10490543" y="5815389"/>
              <a:ext cx="15082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up-convert 2x2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D1C6B00-0717-4674-9D46-EF6B9CA24432}"/>
                </a:ext>
              </a:extLst>
            </p:cNvPr>
            <p:cNvSpPr txBox="1"/>
            <p:nvPr/>
          </p:nvSpPr>
          <p:spPr>
            <a:xfrm>
              <a:off x="10504741" y="6081254"/>
              <a:ext cx="15082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conv 1x1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455CE813-12EC-4561-896E-F878CD3280F6}"/>
              </a:ext>
            </a:extLst>
          </p:cNvPr>
          <p:cNvGrpSpPr/>
          <p:nvPr/>
        </p:nvGrpSpPr>
        <p:grpSpPr>
          <a:xfrm>
            <a:off x="7209746" y="1736962"/>
            <a:ext cx="2761104" cy="548172"/>
            <a:chOff x="7218430" y="1882792"/>
            <a:chExt cx="2761104" cy="548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B50E24B3-4AB2-43AA-B3DD-82F351FB246B}"/>
                    </a:ext>
                  </a:extLst>
                </p:cNvPr>
                <p:cNvSpPr/>
                <p:nvPr/>
              </p:nvSpPr>
              <p:spPr>
                <a:xfrm>
                  <a:off x="7375103" y="2153965"/>
                  <a:ext cx="260443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36" name="Rectangle 1035">
                  <a:extLst>
                    <a:ext uri="{FF2B5EF4-FFF2-40B4-BE49-F238E27FC236}">
                      <a16:creationId xmlns:a16="http://schemas.microsoft.com/office/drawing/2014/main" id="{B50E24B3-4AB2-43AA-B3DD-82F351FB2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103" y="2153965"/>
                  <a:ext cx="2604431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B7C6047-8A37-48EE-9DD4-713764CB60E5}"/>
                </a:ext>
              </a:extLst>
            </p:cNvPr>
            <p:cNvSpPr txBox="1"/>
            <p:nvPr/>
          </p:nvSpPr>
          <p:spPr>
            <a:xfrm>
              <a:off x="7218430" y="1882792"/>
              <a:ext cx="2754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loss function: binary cross-entropy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7BA577D4-31DA-44E9-884E-9A374038FD2B}"/>
              </a:ext>
            </a:extLst>
          </p:cNvPr>
          <p:cNvGrpSpPr/>
          <p:nvPr/>
        </p:nvGrpSpPr>
        <p:grpSpPr>
          <a:xfrm>
            <a:off x="1777543" y="1671188"/>
            <a:ext cx="1073815" cy="502802"/>
            <a:chOff x="5567508" y="2638862"/>
            <a:chExt cx="1073815" cy="50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1AA2DF66-8578-46AC-8FD4-52A738F1C4F7}"/>
                    </a:ext>
                  </a:extLst>
                </p:cNvPr>
                <p:cNvSpPr txBox="1"/>
                <p:nvPr/>
              </p:nvSpPr>
              <p:spPr>
                <a:xfrm>
                  <a:off x="5637703" y="2956998"/>
                  <a:ext cx="98283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sz="12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b>
                            <m:r>
                              <a:rPr lang="en-US" sz="12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≤0.3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1AA2DF66-8578-46AC-8FD4-52A738F1C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7703" y="2956998"/>
                  <a:ext cx="982833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3106" r="-3106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DA7AE7D5-F5B6-4677-A712-016EB2A7B1CF}"/>
                </a:ext>
              </a:extLst>
            </p:cNvPr>
            <p:cNvSpPr txBox="1"/>
            <p:nvPr/>
          </p:nvSpPr>
          <p:spPr>
            <a:xfrm>
              <a:off x="5567508" y="2638862"/>
              <a:ext cx="1073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dropout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80B017-9674-4DFD-96FB-C28A3D652670}"/>
              </a:ext>
            </a:extLst>
          </p:cNvPr>
          <p:cNvGrpSpPr/>
          <p:nvPr/>
        </p:nvGrpSpPr>
        <p:grpSpPr>
          <a:xfrm>
            <a:off x="4718952" y="3091689"/>
            <a:ext cx="1774140" cy="1168180"/>
            <a:chOff x="4830488" y="804050"/>
            <a:chExt cx="1774140" cy="116818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ECEBA32-CA62-4902-BEBC-E2E359B3EE3A}"/>
                </a:ext>
              </a:extLst>
            </p:cNvPr>
            <p:cNvSpPr txBox="1"/>
            <p:nvPr/>
          </p:nvSpPr>
          <p:spPr>
            <a:xfrm>
              <a:off x="4830488" y="1756786"/>
              <a:ext cx="17741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parallel GPU processing</a:t>
              </a:r>
            </a:p>
          </p:txBody>
        </p:sp>
        <p:pic>
          <p:nvPicPr>
            <p:cNvPr id="1030" name="Picture 6" descr="Image result for cuDNN">
              <a:extLst>
                <a:ext uri="{FF2B5EF4-FFF2-40B4-BE49-F238E27FC236}">
                  <a16:creationId xmlns:a16="http://schemas.microsoft.com/office/drawing/2014/main" id="{6F32A2AA-4817-41E8-84C2-28E2FBFB9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2747" y="804050"/>
              <a:ext cx="1563138" cy="1000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DF7089-A5A7-4BF2-A8F7-D8E0A1B7D0F8}"/>
              </a:ext>
            </a:extLst>
          </p:cNvPr>
          <p:cNvGrpSpPr/>
          <p:nvPr/>
        </p:nvGrpSpPr>
        <p:grpSpPr>
          <a:xfrm>
            <a:off x="4329581" y="1688905"/>
            <a:ext cx="2516956" cy="1294555"/>
            <a:chOff x="4295809" y="2556937"/>
            <a:chExt cx="2874849" cy="1430364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6538AFF-66B2-477D-B615-BBD8E896ACEF}"/>
                </a:ext>
              </a:extLst>
            </p:cNvPr>
            <p:cNvSpPr txBox="1"/>
            <p:nvPr/>
          </p:nvSpPr>
          <p:spPr>
            <a:xfrm>
              <a:off x="5024309" y="3771857"/>
              <a:ext cx="14282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 augmentation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6747DB-7A23-4693-9438-DED77B07E427}"/>
                </a:ext>
              </a:extLst>
            </p:cNvPr>
            <p:cNvGrpSpPr/>
            <p:nvPr/>
          </p:nvGrpSpPr>
          <p:grpSpPr>
            <a:xfrm>
              <a:off x="4295809" y="2556937"/>
              <a:ext cx="2874849" cy="1179600"/>
              <a:chOff x="4269497" y="2556937"/>
              <a:chExt cx="2874849" cy="1179600"/>
            </a:xfrm>
          </p:grpSpPr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2DC5AF92-6FE3-4C2A-A255-AF1D5A45DFF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2433954"/>
                  </p:ext>
                </p:extLst>
              </p:nvPr>
            </p:nvGraphicFramePr>
            <p:xfrm>
              <a:off x="5387092" y="2556937"/>
              <a:ext cx="1757254" cy="11796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9B8854A-4949-4E6D-99CA-CC6362800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9497" y="2802698"/>
                <a:ext cx="1040483" cy="834854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49DC33-2B2D-4031-BF90-25ACA5806E4C}"/>
              </a:ext>
            </a:extLst>
          </p:cNvPr>
          <p:cNvGrpSpPr/>
          <p:nvPr/>
        </p:nvGrpSpPr>
        <p:grpSpPr>
          <a:xfrm>
            <a:off x="243256" y="6342864"/>
            <a:ext cx="1695210" cy="333018"/>
            <a:chOff x="243255" y="6223313"/>
            <a:chExt cx="2312023" cy="452569"/>
          </a:xfrm>
        </p:grpSpPr>
        <p:pic>
          <p:nvPicPr>
            <p:cNvPr id="144" name="Picture 22" descr="Image result for Apache MXNet">
              <a:extLst>
                <a:ext uri="{FF2B5EF4-FFF2-40B4-BE49-F238E27FC236}">
                  <a16:creationId xmlns:a16="http://schemas.microsoft.com/office/drawing/2014/main" id="{97F8DEFD-9D9E-4416-9DC0-6789D3692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659" y="6246735"/>
              <a:ext cx="1075619" cy="38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Image result for Keras logo">
              <a:extLst>
                <a:ext uri="{FF2B5EF4-FFF2-40B4-BE49-F238E27FC236}">
                  <a16:creationId xmlns:a16="http://schemas.microsoft.com/office/drawing/2014/main" id="{B0B818BE-6121-415A-AE67-A27EDFB28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55" y="6247642"/>
              <a:ext cx="435623" cy="42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4" descr="Image result for tensorflow transparent">
              <a:extLst>
                <a:ext uri="{FF2B5EF4-FFF2-40B4-BE49-F238E27FC236}">
                  <a16:creationId xmlns:a16="http://schemas.microsoft.com/office/drawing/2014/main" id="{98F9B9D2-BB8C-49E5-94B4-8E6686EFC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57" y="6223313"/>
              <a:ext cx="435623" cy="428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323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177587A6-98A1-4D39-95A5-0DDD3DC04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7F12DF-86B7-4025-8CEA-B7817E0F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64" y="0"/>
            <a:ext cx="11655839" cy="709863"/>
          </a:xfrm>
        </p:spPr>
        <p:txBody>
          <a:bodyPr/>
          <a:lstStyle/>
          <a:p>
            <a:r>
              <a:rPr lang="en-US" dirty="0"/>
              <a:t>Progress (so far)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DB9F54-1F9A-4619-9B9C-C8E7DB825B1B}"/>
              </a:ext>
            </a:extLst>
          </p:cNvPr>
          <p:cNvGrpSpPr/>
          <p:nvPr/>
        </p:nvGrpSpPr>
        <p:grpSpPr>
          <a:xfrm>
            <a:off x="1309270" y="2500035"/>
            <a:ext cx="2073709" cy="1857930"/>
            <a:chOff x="1434530" y="1436891"/>
            <a:chExt cx="2073709" cy="1857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C1787E5-4E2E-4D2E-AAB3-AC137BAD8C4D}"/>
                    </a:ext>
                  </a:extLst>
                </p:cNvPr>
                <p:cNvSpPr/>
                <p:nvPr/>
              </p:nvSpPr>
              <p:spPr>
                <a:xfrm>
                  <a:off x="1434530" y="1436891"/>
                  <a:ext cx="2073709" cy="6014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𝐼𝑜𝑈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</m:num>
                          <m:den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C1787E5-4E2E-4D2E-AAB3-AC137BAD8C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4530" y="1436891"/>
                  <a:ext cx="2073709" cy="6014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88A778-6B1D-43EA-9835-320C37176FA5}"/>
                </a:ext>
              </a:extLst>
            </p:cNvPr>
            <p:cNvSpPr/>
            <p:nvPr/>
          </p:nvSpPr>
          <p:spPr>
            <a:xfrm>
              <a:off x="1669837" y="2123866"/>
              <a:ext cx="973606" cy="82887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6600C3-0701-4DDB-A8E2-6C2E8B70238B}"/>
                </a:ext>
              </a:extLst>
            </p:cNvPr>
            <p:cNvSpPr/>
            <p:nvPr/>
          </p:nvSpPr>
          <p:spPr>
            <a:xfrm>
              <a:off x="2064541" y="2380421"/>
              <a:ext cx="9144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 algn="r"/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A6148A4-1976-4560-B3C6-BC18AB201F48}"/>
                    </a:ext>
                  </a:extLst>
                </p:cNvPr>
                <p:cNvSpPr/>
                <p:nvPr/>
              </p:nvSpPr>
              <p:spPr>
                <a:xfrm>
                  <a:off x="2064541" y="2380421"/>
                  <a:ext cx="578902" cy="578895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2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</m:oMath>
                    </m:oMathPara>
                  </a14:m>
                  <a:endParaRPr lang="en-US" dirty="0">
                    <a:solidFill>
                      <a:srgbClr val="FFC00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A6148A4-1976-4560-B3C6-BC18AB201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541" y="2380421"/>
                  <a:ext cx="578902" cy="5788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9FEBE7-8752-4752-9C80-A9E5C1DC4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769" y="158353"/>
            <a:ext cx="6393573" cy="1587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4B19BF-138A-41B7-A4AC-62660C263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769" y="1803463"/>
            <a:ext cx="6393574" cy="2336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4977D5-4B5F-437C-A86D-4077E4222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769" y="4198064"/>
            <a:ext cx="6393574" cy="24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101B5-AEF8-42E3-A1D9-55EA71A6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10" y="48126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5B390E-596C-4FE8-BF1D-F07863A318C5}"/>
              </a:ext>
            </a:extLst>
          </p:cNvPr>
          <p:cNvSpPr/>
          <p:nvPr/>
        </p:nvSpPr>
        <p:spPr>
          <a:xfrm>
            <a:off x="0" y="2906690"/>
            <a:ext cx="12216810" cy="2930769"/>
          </a:xfrm>
          <a:prstGeom prst="rect">
            <a:avLst/>
          </a:prstGeom>
          <a:solidFill>
            <a:srgbClr val="1B2545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7A4592-F3EC-484F-9A28-5D2B3492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423" y="2158683"/>
            <a:ext cx="10441577" cy="2387600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      </a:t>
            </a:r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60324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>
                <a:lumMod val="65000"/>
                <a:lumOff val="35000"/>
              </a:schemeClr>
            </a:solidFill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</TotalTime>
  <Words>364</Words>
  <Application>Microsoft Office PowerPoint</Application>
  <PresentationFormat>Widescreen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Segoe UI</vt:lpstr>
      <vt:lpstr>Segoe UI Light</vt:lpstr>
      <vt:lpstr>1_Office Theme</vt:lpstr>
      <vt:lpstr>Finding Cures Faster – Nuclei Detection with Deep Neural Networks</vt:lpstr>
      <vt:lpstr>Why does it take 10 years to bring a cure or treatment to market?</vt:lpstr>
      <vt:lpstr>PowerPoint Presentation</vt:lpstr>
      <vt:lpstr>Where do we start?  With the source data, of course…</vt:lpstr>
      <vt:lpstr>The price of admission:  convolutional neural networks</vt:lpstr>
      <vt:lpstr>Progress (so far)</vt:lpstr>
      <vt:lpstr>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 Journey for Federal Select Agent Program</dc:title>
  <dc:creator>Cris Benge</dc:creator>
  <cp:lastModifiedBy>Cris Benge</cp:lastModifiedBy>
  <cp:revision>135</cp:revision>
  <dcterms:modified xsi:type="dcterms:W3CDTF">2020-02-15T05:03:06Z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mattwi@microsoft.com</vt:lpwstr>
  </property>
  <property fmtid="{D5CDD505-2E9C-101B-9397-08002B2CF9AE}" pid="7" name="MSIP_Label_f42aa342-8706-4288-bd11-ebb85995028c_SetDate">
    <vt:lpwstr>2017-10-22T10:07:01.2393272-06:00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